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8288000" cy="10287000"/>
  <p:notesSz cx="6858000" cy="9144000"/>
  <p:embeddedFontLst>
    <p:embeddedFont>
      <p:font typeface="Josefin Sans" panose="020B0604020202020204" charset="0"/>
      <p:regular r:id="rId18"/>
    </p:embeddedFont>
    <p:embeddedFont>
      <p:font typeface="Josefin Sans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7.svg"/><Relationship Id="rId5" Type="http://schemas.openxmlformats.org/officeDocument/2006/relationships/image" Target="../media/image23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8536" y="2382603"/>
            <a:ext cx="9161470" cy="6391579"/>
            <a:chOff x="0" y="0"/>
            <a:chExt cx="12215294" cy="8522105"/>
          </a:xfrm>
        </p:grpSpPr>
        <p:sp>
          <p:nvSpPr>
            <p:cNvPr id="3" name="TextBox 3"/>
            <p:cNvSpPr txBox="1"/>
            <p:nvPr/>
          </p:nvSpPr>
          <p:spPr>
            <a:xfrm>
              <a:off x="0" y="2642936"/>
              <a:ext cx="12215294" cy="2629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77"/>
                </a:lnSpc>
              </a:pPr>
              <a:r>
                <a:rPr lang="en-US" sz="7330">
                  <a:solidFill>
                    <a:srgbClr val="F7B4A7"/>
                  </a:solidFill>
                  <a:latin typeface="Josefin Sans Bold"/>
                </a:rPr>
                <a:t>Cadastramento de bolsas PARFOR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2215294" cy="90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66"/>
                </a:lnSpc>
              </a:pPr>
              <a:r>
                <a:rPr lang="en-US" sz="3975" spc="739">
                  <a:solidFill>
                    <a:srgbClr val="94DDDE"/>
                  </a:solidFill>
                  <a:latin typeface="Josefin Sans Bold"/>
                </a:rPr>
                <a:t> GUIA DO PASSO A PASSO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780650"/>
              <a:ext cx="12215294" cy="1741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07"/>
                </a:lnSpc>
              </a:pPr>
              <a:r>
                <a:rPr lang="en-US" sz="3790">
                  <a:solidFill>
                    <a:srgbClr val="94DDDE"/>
                  </a:solidFill>
                  <a:latin typeface="Josefin Sans"/>
                </a:rPr>
                <a:t>As funcionalidades do Sistema de Controle de Bolsas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182834" y="-1921745"/>
            <a:ext cx="6755642" cy="4114800"/>
          </a:xfrm>
          <a:custGeom>
            <a:avLst/>
            <a:gdLst/>
            <a:ahLst/>
            <a:cxnLst/>
            <a:rect l="l" t="t" r="r" b="b"/>
            <a:pathLst>
              <a:path w="6755642" h="4114800">
                <a:moveTo>
                  <a:pt x="0" y="0"/>
                </a:moveTo>
                <a:lnTo>
                  <a:pt x="6755642" y="0"/>
                </a:lnTo>
                <a:lnTo>
                  <a:pt x="67556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118549" y="2193055"/>
            <a:ext cx="884212" cy="1914633"/>
          </a:xfrm>
          <a:custGeom>
            <a:avLst/>
            <a:gdLst/>
            <a:ahLst/>
            <a:cxnLst/>
            <a:rect l="l" t="t" r="r" b="b"/>
            <a:pathLst>
              <a:path w="884212" h="1914633">
                <a:moveTo>
                  <a:pt x="0" y="0"/>
                </a:moveTo>
                <a:lnTo>
                  <a:pt x="884212" y="0"/>
                </a:lnTo>
                <a:lnTo>
                  <a:pt x="884212" y="1914633"/>
                </a:lnTo>
                <a:lnTo>
                  <a:pt x="0" y="1914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258492" y="3187249"/>
            <a:ext cx="3485006" cy="3637103"/>
          </a:xfrm>
          <a:custGeom>
            <a:avLst/>
            <a:gdLst/>
            <a:ahLst/>
            <a:cxnLst/>
            <a:rect l="l" t="t" r="r" b="b"/>
            <a:pathLst>
              <a:path w="3485006" h="3637103">
                <a:moveTo>
                  <a:pt x="3485006" y="0"/>
                </a:moveTo>
                <a:lnTo>
                  <a:pt x="0" y="0"/>
                </a:lnTo>
                <a:lnTo>
                  <a:pt x="0" y="3637103"/>
                </a:lnTo>
                <a:lnTo>
                  <a:pt x="3485006" y="3637103"/>
                </a:lnTo>
                <a:lnTo>
                  <a:pt x="348500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47148" y="1264426"/>
            <a:ext cx="3144039" cy="2440918"/>
          </a:xfrm>
          <a:custGeom>
            <a:avLst/>
            <a:gdLst/>
            <a:ahLst/>
            <a:cxnLst/>
            <a:rect l="l" t="t" r="r" b="b"/>
            <a:pathLst>
              <a:path w="3144039" h="2440918">
                <a:moveTo>
                  <a:pt x="0" y="0"/>
                </a:moveTo>
                <a:lnTo>
                  <a:pt x="3144040" y="0"/>
                </a:lnTo>
                <a:lnTo>
                  <a:pt x="3144040" y="2440918"/>
                </a:lnTo>
                <a:lnTo>
                  <a:pt x="0" y="2440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24872" y="6413477"/>
            <a:ext cx="1267239" cy="2844823"/>
          </a:xfrm>
          <a:custGeom>
            <a:avLst/>
            <a:gdLst/>
            <a:ahLst/>
            <a:cxnLst/>
            <a:rect l="l" t="t" r="r" b="b"/>
            <a:pathLst>
              <a:path w="1267239" h="2844823">
                <a:moveTo>
                  <a:pt x="0" y="0"/>
                </a:moveTo>
                <a:lnTo>
                  <a:pt x="1267240" y="0"/>
                </a:lnTo>
                <a:lnTo>
                  <a:pt x="1267240" y="2844823"/>
                </a:lnTo>
                <a:lnTo>
                  <a:pt x="0" y="28448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375370" y="7454641"/>
            <a:ext cx="2185285" cy="2579199"/>
          </a:xfrm>
          <a:custGeom>
            <a:avLst/>
            <a:gdLst/>
            <a:ahLst/>
            <a:cxnLst/>
            <a:rect l="l" t="t" r="r" b="b"/>
            <a:pathLst>
              <a:path w="2185285" h="2579199">
                <a:moveTo>
                  <a:pt x="0" y="0"/>
                </a:moveTo>
                <a:lnTo>
                  <a:pt x="2185285" y="0"/>
                </a:lnTo>
                <a:lnTo>
                  <a:pt x="2185285" y="2579199"/>
                </a:lnTo>
                <a:lnTo>
                  <a:pt x="0" y="2579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409945" y="263395"/>
            <a:ext cx="2611670" cy="1530610"/>
          </a:xfrm>
          <a:custGeom>
            <a:avLst/>
            <a:gdLst/>
            <a:ahLst/>
            <a:cxnLst/>
            <a:rect l="l" t="t" r="r" b="b"/>
            <a:pathLst>
              <a:path w="2611670" h="1530610">
                <a:moveTo>
                  <a:pt x="0" y="0"/>
                </a:moveTo>
                <a:lnTo>
                  <a:pt x="2611670" y="0"/>
                </a:lnTo>
                <a:lnTo>
                  <a:pt x="2611670" y="1530610"/>
                </a:lnTo>
                <a:lnTo>
                  <a:pt x="0" y="15306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598755" y="3705344"/>
            <a:ext cx="2234049" cy="2234049"/>
          </a:xfrm>
          <a:custGeom>
            <a:avLst/>
            <a:gdLst/>
            <a:ahLst/>
            <a:cxnLst/>
            <a:rect l="l" t="t" r="r" b="b"/>
            <a:pathLst>
              <a:path w="2234049" h="2234049">
                <a:moveTo>
                  <a:pt x="0" y="0"/>
                </a:moveTo>
                <a:lnTo>
                  <a:pt x="2234050" y="0"/>
                </a:lnTo>
                <a:lnTo>
                  <a:pt x="2234050" y="2234049"/>
                </a:lnTo>
                <a:lnTo>
                  <a:pt x="0" y="223404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135782" y="8586754"/>
            <a:ext cx="2946132" cy="1343092"/>
          </a:xfrm>
          <a:custGeom>
            <a:avLst/>
            <a:gdLst/>
            <a:ahLst/>
            <a:cxnLst/>
            <a:rect l="l" t="t" r="r" b="b"/>
            <a:pathLst>
              <a:path w="2946132" h="1343092">
                <a:moveTo>
                  <a:pt x="0" y="0"/>
                </a:moveTo>
                <a:lnTo>
                  <a:pt x="2946131" y="0"/>
                </a:lnTo>
                <a:lnTo>
                  <a:pt x="2946131" y="1343092"/>
                </a:lnTo>
                <a:lnTo>
                  <a:pt x="0" y="1343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468" b="-1468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1290" y="360115"/>
            <a:ext cx="8728367" cy="4783385"/>
          </a:xfrm>
          <a:custGeom>
            <a:avLst/>
            <a:gdLst/>
            <a:ahLst/>
            <a:cxnLst/>
            <a:rect l="l" t="t" r="r" b="b"/>
            <a:pathLst>
              <a:path w="8728367" h="4783385">
                <a:moveTo>
                  <a:pt x="0" y="0"/>
                </a:moveTo>
                <a:lnTo>
                  <a:pt x="8728367" y="0"/>
                </a:lnTo>
                <a:lnTo>
                  <a:pt x="8728367" y="4783385"/>
                </a:lnTo>
                <a:lnTo>
                  <a:pt x="0" y="47833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31570" y="5755836"/>
            <a:ext cx="14020683" cy="3502464"/>
          </a:xfrm>
          <a:custGeom>
            <a:avLst/>
            <a:gdLst/>
            <a:ahLst/>
            <a:cxnLst/>
            <a:rect l="l" t="t" r="r" b="b"/>
            <a:pathLst>
              <a:path w="14020683" h="3502464">
                <a:moveTo>
                  <a:pt x="0" y="0"/>
                </a:moveTo>
                <a:lnTo>
                  <a:pt x="14020683" y="0"/>
                </a:lnTo>
                <a:lnTo>
                  <a:pt x="14020683" y="3502464"/>
                </a:lnTo>
                <a:lnTo>
                  <a:pt x="0" y="3502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09" r="-3909"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89215" y="7612752"/>
            <a:ext cx="3656774" cy="164554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611127" y="1274737"/>
            <a:ext cx="8676873" cy="355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Josefin Sans Bold"/>
              </a:rPr>
              <a:t>Acesse a aba Aceitação do Termo de Compromisso, leia o termo de compromisso e confirme o aceite. Lembrando que só clica no termo de aceite se todos os outros campos estiverem preenchidos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8852"/>
            <a:ext cx="9779591" cy="4613162"/>
          </a:xfrm>
          <a:custGeom>
            <a:avLst/>
            <a:gdLst/>
            <a:ahLst/>
            <a:cxnLst/>
            <a:rect l="l" t="t" r="r" b="b"/>
            <a:pathLst>
              <a:path w="9779591" h="4613162">
                <a:moveTo>
                  <a:pt x="0" y="0"/>
                </a:moveTo>
                <a:lnTo>
                  <a:pt x="9779591" y="0"/>
                </a:lnTo>
                <a:lnTo>
                  <a:pt x="9779591" y="4613162"/>
                </a:lnTo>
                <a:lnTo>
                  <a:pt x="0" y="4613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06453" y="4289107"/>
            <a:ext cx="10481547" cy="4969193"/>
          </a:xfrm>
          <a:custGeom>
            <a:avLst/>
            <a:gdLst/>
            <a:ahLst/>
            <a:cxnLst/>
            <a:rect l="l" t="t" r="r" b="b"/>
            <a:pathLst>
              <a:path w="10481547" h="4969193">
                <a:moveTo>
                  <a:pt x="0" y="0"/>
                </a:moveTo>
                <a:lnTo>
                  <a:pt x="10481547" y="0"/>
                </a:lnTo>
                <a:lnTo>
                  <a:pt x="10481547" y="4969193"/>
                </a:lnTo>
                <a:lnTo>
                  <a:pt x="0" y="49691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769973" y="8123577"/>
            <a:ext cx="3777468" cy="16998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5592133"/>
            <a:ext cx="7806453" cy="33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Josefin Sans Bold"/>
              </a:rPr>
              <a:t>O sistema retornará para a tela de detalhamento do processo. Na opção “documentos” é possível visualizar os documentos inseridos no sistema e o PDF do termo de compromisso.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953472E1-5C7F-C130-DAEE-0FBED9FDB4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54710" y="1575173"/>
            <a:ext cx="3777468" cy="16998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9850" y="838960"/>
            <a:ext cx="16788299" cy="8609078"/>
          </a:xfrm>
          <a:custGeom>
            <a:avLst/>
            <a:gdLst/>
            <a:ahLst/>
            <a:cxnLst/>
            <a:rect l="l" t="t" r="r" b="b"/>
            <a:pathLst>
              <a:path w="16788299" h="8609078">
                <a:moveTo>
                  <a:pt x="0" y="0"/>
                </a:moveTo>
                <a:lnTo>
                  <a:pt x="16788300" y="0"/>
                </a:lnTo>
                <a:lnTo>
                  <a:pt x="16788300" y="8609078"/>
                </a:lnTo>
                <a:lnTo>
                  <a:pt x="0" y="860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8C0CF37-8428-05FA-CD86-3B4DA9CD3B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07427" y="4552187"/>
            <a:ext cx="3777468" cy="16998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6408" y="748836"/>
            <a:ext cx="16035184" cy="8218871"/>
          </a:xfrm>
          <a:custGeom>
            <a:avLst/>
            <a:gdLst/>
            <a:ahLst/>
            <a:cxnLst/>
            <a:rect l="l" t="t" r="r" b="b"/>
            <a:pathLst>
              <a:path w="16035184" h="8218871">
                <a:moveTo>
                  <a:pt x="0" y="0"/>
                </a:moveTo>
                <a:lnTo>
                  <a:pt x="16035184" y="0"/>
                </a:lnTo>
                <a:lnTo>
                  <a:pt x="16035184" y="8218870"/>
                </a:lnTo>
                <a:lnTo>
                  <a:pt x="0" y="8218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7E8C42F-CD9C-5747-434B-02F4CDDC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284704" y="6225310"/>
            <a:ext cx="2914585" cy="13115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8854" y="548044"/>
            <a:ext cx="17610292" cy="793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Josefin Sans Bold"/>
              </a:rPr>
              <a:t>OBSERVAÇÃO: Como o aceite do termo é realizado no sistema, não é necessário imprimir e assinar novamente o documento.</a:t>
            </a:r>
          </a:p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Josefin Sans Bold"/>
              </a:rPr>
              <a:t>Ao finalizar o seu cadastro fique atento a mensagem que aparecerá no campo Situação.</a:t>
            </a:r>
          </a:p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Josefin Sans Bold"/>
              </a:rPr>
              <a:t>Se aparecer:</a:t>
            </a:r>
          </a:p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FF3131"/>
                </a:solidFill>
                <a:latin typeface="Josefin Sans Bold"/>
              </a:rPr>
              <a:t>Situação: Aguardando implementação: o cadastro não foi finalizado de forma correta, precisa entrar novamente e verificar onde está o erro.</a:t>
            </a:r>
          </a:p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FF3131"/>
                </a:solidFill>
                <a:latin typeface="Josefin Sans Bold"/>
              </a:rPr>
              <a:t>Situação: Aguardando a primeira folha: significa que o seu cadastro foi efetuado de forma correta e você está apto a receber bolsas</a:t>
            </a:r>
            <a:r>
              <a:rPr lang="en-US" sz="3300">
                <a:solidFill>
                  <a:srgbClr val="000000"/>
                </a:solidFill>
                <a:latin typeface="Josefin Sans Bold"/>
              </a:rPr>
              <a:t>.</a:t>
            </a:r>
          </a:p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Josefin Sans Bold"/>
              </a:rPr>
              <a:t>Observação Importante: É de extrema importância ter a ciência de que toda vez que for ministrar disciplinas no PARFOR se faz necessário preencher esse cadastro duas vezes, o primeiro link refere-se às primeiras bolsas e o segundo link enviado pela Capes referente à mesma disciplina refere-se à última bolsa(quando consolidar), somente após ter preenchido esses cadastros corretamente você fica apto a receber as bolsas de cada disciplina. </a:t>
            </a:r>
          </a:p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FF3131"/>
                </a:solidFill>
                <a:latin typeface="Josefin Sans Bold"/>
              </a:rPr>
              <a:t>Resumindo, cada disciplina são enviados novos links pela Capes por email.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15DC411-48E4-2904-96EB-29790B559CF7}"/>
              </a:ext>
            </a:extLst>
          </p:cNvPr>
          <p:cNvSpPr txBox="1"/>
          <p:nvPr/>
        </p:nvSpPr>
        <p:spPr>
          <a:xfrm>
            <a:off x="8229600" y="42291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B94B77F-0C03-7A3B-AD1A-1721E11AE037}"/>
              </a:ext>
            </a:extLst>
          </p:cNvPr>
          <p:cNvSpPr txBox="1"/>
          <p:nvPr/>
        </p:nvSpPr>
        <p:spPr>
          <a:xfrm>
            <a:off x="1260764" y="572807"/>
            <a:ext cx="157664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dirty="0"/>
              <a:t>Atenção: Caso ainda necessite de auxilio por favor entrar em contato com os colaboradores dos respectivos cursos e para acompanhamento das suas bolsas instale o aplicativo da CAPES no seu celular ! (link) abaixo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E543F82-DFAF-CA91-B3BB-83C880D2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31929" y="4229100"/>
            <a:ext cx="3612982" cy="243876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6B91D2C-55D5-8272-7907-0A9DA7591457}"/>
              </a:ext>
            </a:extLst>
          </p:cNvPr>
          <p:cNvSpPr txBox="1"/>
          <p:nvPr/>
        </p:nvSpPr>
        <p:spPr>
          <a:xfrm>
            <a:off x="3791527" y="7277170"/>
            <a:ext cx="1209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/>
              <a:t>https://www.gov.br/pt-br/apps/bolsista-capes</a:t>
            </a:r>
          </a:p>
        </p:txBody>
      </p:sp>
    </p:spTree>
    <p:extLst>
      <p:ext uri="{BB962C8B-B14F-4D97-AF65-F5344CB8AC3E}">
        <p14:creationId xmlns:p14="http://schemas.microsoft.com/office/powerpoint/2010/main" val="83965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17534" y="1417233"/>
            <a:ext cx="10118030" cy="247891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763C7EB-D629-9AD0-DC60-0C722590E7CA}"/>
              </a:ext>
            </a:extLst>
          </p:cNvPr>
          <p:cNvSpPr txBox="1"/>
          <p:nvPr/>
        </p:nvSpPr>
        <p:spPr>
          <a:xfrm>
            <a:off x="5417534" y="4156363"/>
            <a:ext cx="1287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600" dirty="0"/>
              <a:t>OBRIGADO!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02866" y="6796137"/>
            <a:ext cx="3716118" cy="2979651"/>
          </a:xfrm>
          <a:custGeom>
            <a:avLst/>
            <a:gdLst/>
            <a:ahLst/>
            <a:cxnLst/>
            <a:rect l="l" t="t" r="r" b="b"/>
            <a:pathLst>
              <a:path w="3716118" h="2979651">
                <a:moveTo>
                  <a:pt x="0" y="0"/>
                </a:moveTo>
                <a:lnTo>
                  <a:pt x="3716118" y="0"/>
                </a:lnTo>
                <a:lnTo>
                  <a:pt x="3716118" y="2979650"/>
                </a:lnTo>
                <a:lnTo>
                  <a:pt x="0" y="2979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3981" y="3705225"/>
            <a:ext cx="7602327" cy="6181823"/>
          </a:xfrm>
          <a:custGeom>
            <a:avLst/>
            <a:gdLst/>
            <a:ahLst/>
            <a:cxnLst/>
            <a:rect l="l" t="t" r="r" b="b"/>
            <a:pathLst>
              <a:path w="7602327" h="6181823">
                <a:moveTo>
                  <a:pt x="0" y="0"/>
                </a:moveTo>
                <a:lnTo>
                  <a:pt x="7602327" y="0"/>
                </a:lnTo>
                <a:lnTo>
                  <a:pt x="7602327" y="6181823"/>
                </a:lnTo>
                <a:lnTo>
                  <a:pt x="0" y="6181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71465" y="5660987"/>
            <a:ext cx="2398931" cy="215903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24364" y="294982"/>
            <a:ext cx="14105287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31356E"/>
                </a:solidFill>
                <a:latin typeface="Josefin Sans Bold"/>
              </a:rPr>
              <a:t>Funcionalidades do Sistema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3297" y="1592670"/>
            <a:ext cx="17381406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0"/>
              </a:lnSpc>
              <a:spcBef>
                <a:spcPct val="0"/>
              </a:spcBef>
            </a:pPr>
            <a:r>
              <a:rPr lang="en-US" sz="4100">
                <a:solidFill>
                  <a:srgbClr val="000000"/>
                </a:solidFill>
                <a:latin typeface="Josefin Sans Bold"/>
              </a:rPr>
              <a:t>A Capes lhe encaminhará um email com um link. Clique nesse link para realizar o seu cadastro. Irá aparecer o quadro abaixo: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97614" y="3695700"/>
            <a:ext cx="9190386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4"/>
              </a:lnSpc>
              <a:spcBef>
                <a:spcPct val="0"/>
              </a:spcBef>
            </a:pPr>
            <a:r>
              <a:rPr lang="en-US" sz="3145">
                <a:solidFill>
                  <a:srgbClr val="000000"/>
                </a:solidFill>
                <a:latin typeface="Josefin Sans Bold"/>
              </a:rPr>
              <a:t>Clique em uma das opções marcadas no quadro.</a:t>
            </a:r>
          </a:p>
          <a:p>
            <a:pPr algn="ctr">
              <a:lnSpc>
                <a:spcPts val="3774"/>
              </a:lnSpc>
              <a:spcBef>
                <a:spcPct val="0"/>
              </a:spcBef>
            </a:pPr>
            <a:r>
              <a:rPr lang="en-US" sz="3145">
                <a:solidFill>
                  <a:srgbClr val="000000"/>
                </a:solidFill>
                <a:latin typeface="Josefin Sans Bold"/>
              </a:rPr>
              <a:t>Obs: A senha de acesso na opção “CAPES” é a mesma utilizada pelo usuário em outros sistemas da CAPES.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10613" y="7616749"/>
            <a:ext cx="2398931" cy="21590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29368" y="1647754"/>
            <a:ext cx="1562993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2B4B82"/>
                </a:solidFill>
                <a:latin typeface="Josefin Sans Bold"/>
              </a:rPr>
              <a:t>Tela principal do sistema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-963412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8" y="0"/>
                </a:lnTo>
                <a:lnTo>
                  <a:pt x="4597438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0551837" y="390596"/>
            <a:ext cx="2076668" cy="1276207"/>
          </a:xfrm>
          <a:custGeom>
            <a:avLst/>
            <a:gdLst/>
            <a:ahLst/>
            <a:cxnLst/>
            <a:rect l="l" t="t" r="r" b="b"/>
            <a:pathLst>
              <a:path w="2076668" h="1276207">
                <a:moveTo>
                  <a:pt x="2076668" y="0"/>
                </a:moveTo>
                <a:lnTo>
                  <a:pt x="0" y="0"/>
                </a:lnTo>
                <a:lnTo>
                  <a:pt x="0" y="1276208"/>
                </a:lnTo>
                <a:lnTo>
                  <a:pt x="2076668" y="1276208"/>
                </a:lnTo>
                <a:lnTo>
                  <a:pt x="20766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38681" y="-2447996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7" y="0"/>
                </a:lnTo>
                <a:lnTo>
                  <a:pt x="38379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94246" y="-375920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2" y="0"/>
                </a:lnTo>
                <a:lnTo>
                  <a:pt x="5357752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242445">
            <a:off x="1103721" y="4837071"/>
            <a:ext cx="2841379" cy="2056448"/>
          </a:xfrm>
          <a:custGeom>
            <a:avLst/>
            <a:gdLst/>
            <a:ahLst/>
            <a:cxnLst/>
            <a:rect l="l" t="t" r="r" b="b"/>
            <a:pathLst>
              <a:path w="2841379" h="2056448">
                <a:moveTo>
                  <a:pt x="0" y="0"/>
                </a:moveTo>
                <a:lnTo>
                  <a:pt x="2841380" y="0"/>
                </a:lnTo>
                <a:lnTo>
                  <a:pt x="2841380" y="2056448"/>
                </a:lnTo>
                <a:lnTo>
                  <a:pt x="0" y="20564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597438" y="5225039"/>
            <a:ext cx="12885593" cy="4639514"/>
          </a:xfrm>
          <a:custGeom>
            <a:avLst/>
            <a:gdLst/>
            <a:ahLst/>
            <a:cxnLst/>
            <a:rect l="l" t="t" r="r" b="b"/>
            <a:pathLst>
              <a:path w="12885593" h="4639514">
                <a:moveTo>
                  <a:pt x="0" y="0"/>
                </a:moveTo>
                <a:lnTo>
                  <a:pt x="12885593" y="0"/>
                </a:lnTo>
                <a:lnTo>
                  <a:pt x="12885593" y="4639514"/>
                </a:lnTo>
                <a:lnTo>
                  <a:pt x="0" y="463951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2628829"/>
            <a:ext cx="18288000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0"/>
              </a:lnSpc>
              <a:spcBef>
                <a:spcPct val="0"/>
              </a:spcBef>
            </a:pPr>
            <a:r>
              <a:rPr lang="en-US" sz="4300">
                <a:solidFill>
                  <a:srgbClr val="2B4B82"/>
                </a:solidFill>
                <a:latin typeface="Josefin Sans Bold"/>
              </a:rPr>
              <a:t>Na tela de login deve ser informado o seu CPF e a senha de acesso. Em seguida, clique na opção ENTRAR para acessar o sistema.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212487">
            <a:off x="13029940" y="2687816"/>
            <a:ext cx="3528554" cy="3405055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5128928" y="1597744"/>
            <a:ext cx="7205277" cy="7660556"/>
          </a:xfrm>
          <a:custGeom>
            <a:avLst/>
            <a:gdLst/>
            <a:ahLst/>
            <a:cxnLst/>
            <a:rect l="l" t="t" r="r" b="b"/>
            <a:pathLst>
              <a:path w="7205277" h="7660556">
                <a:moveTo>
                  <a:pt x="0" y="0"/>
                </a:moveTo>
                <a:lnTo>
                  <a:pt x="7205278" y="0"/>
                </a:lnTo>
                <a:lnTo>
                  <a:pt x="7205278" y="7660556"/>
                </a:lnTo>
                <a:lnTo>
                  <a:pt x="0" y="7660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52264" y="319087"/>
            <a:ext cx="14913775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Josefin Sans Bold"/>
              </a:rPr>
              <a:t>Ao conseguir entrar para efetuar o seu cadastro, aparecerá o quadro abaixo. Clique em PROCESSOS e em seguida clique em MEUS PROCESSOS.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065121">
            <a:off x="118501" y="5663272"/>
            <a:ext cx="3900703" cy="345212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4756597" y="3188815"/>
            <a:ext cx="12985481" cy="6069485"/>
          </a:xfrm>
          <a:custGeom>
            <a:avLst/>
            <a:gdLst/>
            <a:ahLst/>
            <a:cxnLst/>
            <a:rect l="l" t="t" r="r" b="b"/>
            <a:pathLst>
              <a:path w="12985481" h="6069485">
                <a:moveTo>
                  <a:pt x="0" y="0"/>
                </a:moveTo>
                <a:lnTo>
                  <a:pt x="12985481" y="0"/>
                </a:lnTo>
                <a:lnTo>
                  <a:pt x="12985481" y="6069485"/>
                </a:lnTo>
                <a:lnTo>
                  <a:pt x="0" y="60694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45922" y="266026"/>
            <a:ext cx="1719615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Josefin Sans Bold"/>
              </a:rPr>
              <a:t>Aparecerá a tela abaixo: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Josefin Sans Bold"/>
              </a:rPr>
              <a:t>- Clique no quadrado Programa Capes e selecione a opção PARFOR.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Josefin Sans Bold"/>
              </a:rPr>
              <a:t>- Clique no edital 08/2022 se você estiver ministrando disciplinas das turmas 2023.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Josefin Sans Bold"/>
              </a:rPr>
              <a:t>- Clique em Pesquisar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68703" y="2919786"/>
            <a:ext cx="12966692" cy="6338514"/>
          </a:xfrm>
          <a:custGeom>
            <a:avLst/>
            <a:gdLst/>
            <a:ahLst/>
            <a:cxnLst/>
            <a:rect l="l" t="t" r="r" b="b"/>
            <a:pathLst>
              <a:path w="12966692" h="6338514">
                <a:moveTo>
                  <a:pt x="0" y="0"/>
                </a:moveTo>
                <a:lnTo>
                  <a:pt x="12966692" y="0"/>
                </a:lnTo>
                <a:lnTo>
                  <a:pt x="12966692" y="6338514"/>
                </a:lnTo>
                <a:lnTo>
                  <a:pt x="0" y="6338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196197">
            <a:off x="7573074" y="2085465"/>
            <a:ext cx="1314701" cy="1314701"/>
          </a:xfrm>
          <a:custGeom>
            <a:avLst/>
            <a:gdLst/>
            <a:ahLst/>
            <a:cxnLst/>
            <a:rect l="l" t="t" r="r" b="b"/>
            <a:pathLst>
              <a:path w="1314701" h="1314701">
                <a:moveTo>
                  <a:pt x="0" y="0"/>
                </a:moveTo>
                <a:lnTo>
                  <a:pt x="1314701" y="0"/>
                </a:lnTo>
                <a:lnTo>
                  <a:pt x="1314701" y="1314701"/>
                </a:lnTo>
                <a:lnTo>
                  <a:pt x="0" y="1314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16098" y="380997"/>
            <a:ext cx="16994194" cy="1479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2700">
                <a:solidFill>
                  <a:srgbClr val="000000"/>
                </a:solidFill>
                <a:latin typeface="Josefin Sans Bold"/>
              </a:rPr>
              <a:t>Para realizar a implementação, siga as seguintes orientações: </a:t>
            </a:r>
          </a:p>
          <a:p>
            <a:pPr algn="ctr">
              <a:lnSpc>
                <a:spcPts val="1944"/>
              </a:lnSpc>
            </a:pPr>
            <a:endParaRPr lang="en-US" sz="2700">
              <a:solidFill>
                <a:srgbClr val="000000"/>
              </a:solidFill>
              <a:latin typeface="Josefin Sans Bold"/>
            </a:endParaRPr>
          </a:p>
          <a:p>
            <a:pPr algn="ctr">
              <a:lnSpc>
                <a:spcPts val="1944"/>
              </a:lnSpc>
            </a:pPr>
            <a:r>
              <a:rPr lang="en-US" sz="2700">
                <a:solidFill>
                  <a:srgbClr val="000000"/>
                </a:solidFill>
                <a:latin typeface="Josefin Sans Bold"/>
              </a:rPr>
              <a:t>a) Na Aba Dados Bancários e Documentos, informe seus dados bancários clicando no ícone + </a:t>
            </a:r>
          </a:p>
          <a:p>
            <a:pPr algn="ctr">
              <a:lnSpc>
                <a:spcPts val="1944"/>
              </a:lnSpc>
            </a:pPr>
            <a:endParaRPr lang="en-US" sz="2700">
              <a:solidFill>
                <a:srgbClr val="000000"/>
              </a:solidFill>
              <a:latin typeface="Josefin Sans Bold"/>
            </a:endParaRPr>
          </a:p>
          <a:p>
            <a:pPr algn="ctr">
              <a:lnSpc>
                <a:spcPts val="1944"/>
              </a:lnSpc>
            </a:pPr>
            <a:r>
              <a:rPr lang="en-US" sz="2700">
                <a:solidFill>
                  <a:srgbClr val="000000"/>
                </a:solidFill>
                <a:latin typeface="Josefin Sans Bold"/>
              </a:rPr>
              <a:t>Atenção! As contas do tipo poupança, conjunta, conta fácil, conta com limite de depósito não podem ser utilizadas para recebimento da bolsa.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127550">
            <a:off x="8177108" y="3546225"/>
            <a:ext cx="2728926" cy="2728926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538923" y="488384"/>
            <a:ext cx="7399005" cy="8844609"/>
          </a:xfrm>
          <a:custGeom>
            <a:avLst/>
            <a:gdLst/>
            <a:ahLst/>
            <a:cxnLst/>
            <a:rect l="l" t="t" r="r" b="b"/>
            <a:pathLst>
              <a:path w="7399005" h="8844609">
                <a:moveTo>
                  <a:pt x="0" y="0"/>
                </a:moveTo>
                <a:lnTo>
                  <a:pt x="7399005" y="0"/>
                </a:lnTo>
                <a:lnTo>
                  <a:pt x="7399005" y="8844609"/>
                </a:lnTo>
                <a:lnTo>
                  <a:pt x="0" y="8844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387938" y="3297520"/>
            <a:ext cx="7900062" cy="240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0"/>
              </a:lnSpc>
              <a:spcBef>
                <a:spcPct val="0"/>
              </a:spcBef>
            </a:pPr>
            <a:r>
              <a:rPr lang="en-US" sz="5300">
                <a:solidFill>
                  <a:srgbClr val="000000"/>
                </a:solidFill>
                <a:latin typeface="Josefin Sans Bold"/>
              </a:rPr>
              <a:t>O sistema exibirá uma tela para cadastro da sua conta: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96369" y="7454388"/>
            <a:ext cx="2672462" cy="180391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0464" y="341467"/>
            <a:ext cx="17487073" cy="686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Josefin Sans Bold"/>
              </a:rPr>
              <a:t>Informe o Banco no qual você possui conta corrente e indique qual é o tipo de conta observando que: 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Josefin Sans Bold"/>
              </a:rPr>
              <a:t>A conta informada para recebimento da bolsa poderá ser do tipo “conta corrente” ou “conta pagamento”. Selecione a opção conta pagamento apenas quando se tratar de conta de banco digital (Nubank, entre outros). 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Josefin Sans Bold"/>
              </a:rPr>
              <a:t>Em seguida, preencha o número da agência (4 dígitos) sem o dígito verificador, preencha novamente o número da agência no campo confirmar agência bancária e, por fim, informe a conta corrente com o dígito verificador nos dois campos referentes à Conta. 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Josefin Sans Bold"/>
              </a:rPr>
              <a:t>Caso o número da agência possua apenas 3 dígitos, insira um 0 à esquerda, nunca junte o dígito verificador. 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Josefin Sans Bold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Josefin Sans Bold"/>
              </a:rPr>
              <a:t>Clique em Salvar. 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Josefin Sans Bold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Josefin Sans Bold"/>
              </a:rPr>
              <a:t>b) Anexe o comprovante de conta bancária que pode ser uma foto do cartão, extrato bancário e etc...o mesmo precisa ser anexado em pdf.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1483" y="358320"/>
            <a:ext cx="17244686" cy="8255423"/>
          </a:xfrm>
          <a:custGeom>
            <a:avLst/>
            <a:gdLst/>
            <a:ahLst/>
            <a:cxnLst/>
            <a:rect l="l" t="t" r="r" b="b"/>
            <a:pathLst>
              <a:path w="17244686" h="8255423">
                <a:moveTo>
                  <a:pt x="0" y="0"/>
                </a:moveTo>
                <a:lnTo>
                  <a:pt x="17244686" y="0"/>
                </a:lnTo>
                <a:lnTo>
                  <a:pt x="17244686" y="8255423"/>
                </a:lnTo>
                <a:lnTo>
                  <a:pt x="0" y="8255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37" r="-173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Personalizar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Josefin Sans</vt:lpstr>
      <vt:lpstr>Josefin Sans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Elementos Isométricos e Mockups Tecnologia na Educação Apresentação de Tecnologia</dc:title>
  <dc:creator>UFMA</dc:creator>
  <cp:lastModifiedBy>UFMA</cp:lastModifiedBy>
  <cp:revision>4</cp:revision>
  <dcterms:created xsi:type="dcterms:W3CDTF">2006-08-16T00:00:00Z</dcterms:created>
  <dcterms:modified xsi:type="dcterms:W3CDTF">2024-02-15T11:53:17Z</dcterms:modified>
  <dc:identifier>DAF795jYbtY</dc:identifier>
</cp:coreProperties>
</file>